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79" r:id="rId5"/>
    <p:sldId id="287" r:id="rId6"/>
    <p:sldId id="261" r:id="rId7"/>
    <p:sldId id="291" r:id="rId8"/>
    <p:sldId id="294" r:id="rId9"/>
    <p:sldId id="298" r:id="rId10"/>
    <p:sldId id="293" r:id="rId11"/>
    <p:sldId id="276" r:id="rId12"/>
    <p:sldId id="295" r:id="rId13"/>
    <p:sldId id="296" r:id="rId14"/>
    <p:sldId id="297" r:id="rId15"/>
    <p:sldId id="262" r:id="rId16"/>
    <p:sldId id="299" r:id="rId17"/>
    <p:sldId id="300" r:id="rId18"/>
    <p:sldId id="302" r:id="rId19"/>
    <p:sldId id="290" r:id="rId20"/>
    <p:sldId id="263" r:id="rId21"/>
    <p:sldId id="282" r:id="rId22"/>
    <p:sldId id="281" r:id="rId23"/>
    <p:sldId id="265" r:id="rId24"/>
    <p:sldId id="266" r:id="rId25"/>
    <p:sldId id="264" r:id="rId26"/>
    <p:sldId id="267" r:id="rId27"/>
    <p:sldId id="285" r:id="rId28"/>
    <p:sldId id="284" r:id="rId29"/>
    <p:sldId id="283" r:id="rId30"/>
    <p:sldId id="273" r:id="rId31"/>
    <p:sldId id="286" r:id="rId32"/>
    <p:sldId id="278" r:id="rId33"/>
    <p:sldId id="288" r:id="rId34"/>
    <p:sldId id="289" r:id="rId35"/>
    <p:sldId id="271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9"/>
    <p:restoredTop sz="94638"/>
  </p:normalViewPr>
  <p:slideViewPr>
    <p:cSldViewPr snapToGrid="0" snapToObjects="1">
      <p:cViewPr varScale="1">
        <p:scale>
          <a:sx n="134" d="100"/>
          <a:sy n="134" d="100"/>
        </p:scale>
        <p:origin x="19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59798-3567-A640-A68C-4777B84D7377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CE0-65E3-3D43-8A46-45E30050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9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6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6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n 1.jp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phytoplankton metabolism from the individual size distribution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34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50" y="1484461"/>
            <a:ext cx="2705100" cy="3581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26515" y="483094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43425" y="3638550"/>
            <a:ext cx="3419475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36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6" y="2189569"/>
            <a:ext cx="1042003" cy="13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665228"/>
            <a:ext cx="1343249" cy="1778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9411" y="53633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6" y="2189569"/>
            <a:ext cx="1042003" cy="13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665228"/>
            <a:ext cx="1343249" cy="1778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9411" y="53633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6" y="335639"/>
            <a:ext cx="2017634" cy="2671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34" y="3104969"/>
            <a:ext cx="1285336" cy="1701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4" y="1417714"/>
            <a:ext cx="1766971" cy="2339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5" y="1722534"/>
            <a:ext cx="653240" cy="864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7" y="4116861"/>
            <a:ext cx="1042003" cy="13794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58" y="4916784"/>
            <a:ext cx="875560" cy="11591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38768" y="356516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01021" y="252558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6628" y="5649990"/>
            <a:ext cx="302315" cy="40023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242011" y="5935393"/>
            <a:ext cx="855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61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6" y="2189569"/>
            <a:ext cx="1042003" cy="13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665228"/>
            <a:ext cx="1343249" cy="1778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9411" y="53633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6" y="335639"/>
            <a:ext cx="2017634" cy="2671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8" y="3166257"/>
            <a:ext cx="1285336" cy="1701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0" y="1417714"/>
            <a:ext cx="1766971" cy="2339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5" y="1722534"/>
            <a:ext cx="653240" cy="864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7" y="4116861"/>
            <a:ext cx="1042003" cy="1379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6628" y="5649990"/>
            <a:ext cx="302315" cy="4002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58" y="4916784"/>
            <a:ext cx="875560" cy="11591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42011" y="593539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05061" y="349861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01021" y="252558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1345" y="1499435"/>
            <a:ext cx="906420" cy="11999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76209" y="4429766"/>
            <a:ext cx="569296" cy="7536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4258" y="1567479"/>
            <a:ext cx="590113" cy="7812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2441" y="1671198"/>
            <a:ext cx="1164655" cy="15418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63" y="4524805"/>
            <a:ext cx="527050" cy="6977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92607" y="3647745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96024" y="4546265"/>
            <a:ext cx="5191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🔥🔥🔥🔥🔥🔥🔥🔥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39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03950" y="5421724"/>
            <a:ext cx="978" cy="8378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03950" y="5421724"/>
            <a:ext cx="978" cy="8378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4604" y="44109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51228" y="252330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255" y="470436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564205" y="300327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726677" y="4631647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66011" y="213548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00257" y="425100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47359" y="3071180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80272" y="27376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03950" y="5421724"/>
            <a:ext cx="978" cy="8378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1659271"/>
            <a:ext cx="1235268" cy="1635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4042"/>
            <a:ext cx="1182394" cy="15653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75" y="1115446"/>
            <a:ext cx="1200299" cy="15890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924253"/>
            <a:ext cx="1147354" cy="15189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23" y="3294626"/>
            <a:ext cx="1195601" cy="15828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36" y="2866396"/>
            <a:ext cx="1436137" cy="19012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20" y="706851"/>
            <a:ext cx="1180923" cy="15634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2990083"/>
            <a:ext cx="1207828" cy="15990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1538644"/>
            <a:ext cx="1220482" cy="161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003950" y="5421724"/>
            <a:ext cx="978" cy="83786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3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8" y="5421724"/>
                <a:ext cx="1380633" cy="11505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59" y="1475729"/>
            <a:ext cx="1200299" cy="15890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924253"/>
            <a:ext cx="1147354" cy="15189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636" y="2866396"/>
            <a:ext cx="1436137" cy="19012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420" y="706851"/>
            <a:ext cx="1180923" cy="15634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314" y="3009147"/>
            <a:ext cx="1220482" cy="16157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331641" y="5473767"/>
                <a:ext cx="840936" cy="523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4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34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641" y="5473767"/>
                <a:ext cx="84093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278580" y="5421723"/>
            <a:ext cx="0" cy="837866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871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predict metabolism of whole communities from the size- and temperature-dependence of individuals</a:t>
            </a:r>
          </a:p>
          <a:p>
            <a:r>
              <a:rPr lang="en-US" dirty="0" smtClean="0"/>
              <a:t>Across-communities, there will be a trade off between total abundance and average individual metabolic rate</a:t>
            </a:r>
          </a:p>
          <a:p>
            <a:r>
              <a:rPr lang="en-US" dirty="0" smtClean="0"/>
              <a:t>Trade offs mean raw metabolism may be stable across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Phytoplankton are key for the carbon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134"/>
            <a:ext cx="5698976" cy="1252735"/>
          </a:xfrm>
        </p:spPr>
        <p:txBody>
          <a:bodyPr>
            <a:normAutofit/>
          </a:bodyPr>
          <a:lstStyle/>
          <a:p>
            <a:r>
              <a:rPr lang="en-US" dirty="0" smtClean="0"/>
              <a:t>~50% of annual carbon fixation</a:t>
            </a:r>
          </a:p>
          <a:p>
            <a:r>
              <a:rPr lang="en-US" dirty="0" smtClean="0"/>
              <a:t>Fuel entire ocean food webs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54" t="31599" r="41416" b="31636"/>
          <a:stretch/>
        </p:blipFill>
        <p:spPr>
          <a:xfrm>
            <a:off x="6501680" y="2790852"/>
            <a:ext cx="3450029" cy="252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84" y="2790852"/>
            <a:ext cx="4499992" cy="217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82" y="4180250"/>
            <a:ext cx="327565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</a:t>
            </a:r>
            <a:r>
              <a:rPr lang="en-US" dirty="0" smtClean="0"/>
              <a:t>4ºC </a:t>
            </a:r>
            <a:r>
              <a:rPr lang="en-US" dirty="0" smtClean="0"/>
              <a:t>above ambient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9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</a:t>
            </a:r>
            <a:r>
              <a:rPr lang="en-US" dirty="0" smtClean="0"/>
              <a:t>4ºC </a:t>
            </a:r>
            <a:r>
              <a:rPr lang="en-US" dirty="0" smtClean="0"/>
              <a:t>above ambient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6318" y="1205286"/>
            <a:ext cx="595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the communities </a:t>
            </a:r>
            <a:r>
              <a:rPr lang="en-US" dirty="0" smtClean="0"/>
              <a:t>and their </a:t>
            </a:r>
            <a:r>
              <a:rPr lang="en-US" dirty="0" smtClean="0"/>
              <a:t>functioning change in response to long-term and short-term warming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6131" y="1996777"/>
            <a:ext cx="4258816" cy="17649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7153" y="2122994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Cool incubator  ~  4 weeks</a:t>
            </a:r>
            <a:endParaRPr lang="en-US" kern="1200" dirty="0"/>
          </a:p>
        </p:txBody>
      </p:sp>
      <p:pic>
        <p:nvPicPr>
          <p:cNvPr id="8" name="Picture 7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15237" y="2731820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" name="Picture 9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2731820"/>
            <a:ext cx="792088" cy="76404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1" name="Straight Arrow Connector 10"/>
          <p:cNvCxnSpPr/>
          <p:nvPr/>
        </p:nvCxnSpPr>
        <p:spPr>
          <a:xfrm>
            <a:off x="5045895" y="3789757"/>
            <a:ext cx="1563013" cy="89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37227" y="2879252"/>
            <a:ext cx="1571681" cy="665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53876" y="3944222"/>
            <a:ext cx="4258816" cy="17655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pic>
        <p:nvPicPr>
          <p:cNvPr id="14" name="Picture 13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07627" y="4683415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6" name="Picture 15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4685712"/>
            <a:ext cx="792088" cy="7640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/>
          <p:cNvSpPr txBox="1"/>
          <p:nvPr/>
        </p:nvSpPr>
        <p:spPr>
          <a:xfrm>
            <a:off x="6847153" y="4076886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Warm incubator  ~  4 weeks</a:t>
            </a: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931019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pic>
        <p:nvPicPr>
          <p:cNvPr id="4" name="Picture 3" descr="Conical Flask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5449509" y="1253434"/>
            <a:ext cx="1292981" cy="12472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56" y="2822575"/>
            <a:ext cx="3203575" cy="2287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6356" y="5271707"/>
            <a:ext cx="395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Metabolism @ incubator temperature</a:t>
            </a:r>
            <a:endParaRPr lang="en-US" dirty="0" smtClean="0"/>
          </a:p>
          <a:p>
            <a:r>
              <a:rPr lang="en-US" dirty="0" smtClean="0"/>
              <a:t>1 point for each microcosm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740778"/>
            <a:ext cx="3543300" cy="2530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81850" y="5271707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distribution</a:t>
            </a:r>
          </a:p>
          <a:p>
            <a:r>
              <a:rPr lang="en-US" dirty="0" smtClean="0"/>
              <a:t>&gt; 300 points per sample!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15000" y="3000375"/>
            <a:ext cx="1466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/>
              <a:t>+</a:t>
            </a:r>
            <a:endParaRPr lang="en-US" sz="100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90846" y="2382712"/>
            <a:ext cx="591004" cy="377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44231" y="2430337"/>
            <a:ext cx="687951" cy="402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987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warming changes communities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1" y="192897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difference in measured raw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9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477125" y="5161271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400" dirty="0" smtClean="0"/>
                  <a:t> - how rates change with temperature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5161271"/>
                <a:ext cx="327660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/>
          <p:cNvSpPr/>
          <p:nvPr/>
        </p:nvSpPr>
        <p:spPr>
          <a:xfrm rot="16200000">
            <a:off x="8829679" y="3528896"/>
            <a:ext cx="552450" cy="256222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7012785" y="2026581"/>
            <a:ext cx="552450" cy="107155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6200000">
            <a:off x="5673336" y="4001711"/>
            <a:ext cx="552450" cy="160733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- how rates change with body size</a:t>
                </a:r>
                <a:endParaRPr lang="en-US" sz="2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- the individual </a:t>
                </a:r>
                <a:r>
                  <a:rPr lang="en-US" sz="2400" dirty="0" err="1" smtClean="0"/>
                  <a:t>normalisation</a:t>
                </a:r>
                <a:r>
                  <a:rPr lang="en-US" sz="2400" dirty="0" smtClean="0"/>
                  <a:t> constant</a:t>
                </a:r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129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(warm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5244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0.567 - 1.174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(warm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0.567 - 1.174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Oval 3"/>
          <p:cNvSpPr/>
          <p:nvPr/>
        </p:nvSpPr>
        <p:spPr>
          <a:xfrm>
            <a:off x="7153275" y="2828130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95650" y="2828129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8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(warm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Oval 4"/>
          <p:cNvSpPr/>
          <p:nvPr/>
        </p:nvSpPr>
        <p:spPr>
          <a:xfrm>
            <a:off x="7153275" y="3495673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62325" y="3495673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77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(warm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7205661" y="4427495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0725" y="4427495"/>
            <a:ext cx="4010025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2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54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3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Paradoxical result?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5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</a:t>
            </a:r>
            <a:r>
              <a:rPr lang="en-US" dirty="0" smtClean="0"/>
              <a:t>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7" y="1690688"/>
            <a:ext cx="5221605" cy="4351338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2687255" y="2231868"/>
            <a:ext cx="757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09546" y="2242697"/>
            <a:ext cx="0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2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122" r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829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</a:t>
            </a:r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004" y="3409621"/>
            <a:ext cx="3904995" cy="715089"/>
          </a:xfrm>
          <a:prstGeom prst="round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Slope = </a:t>
            </a:r>
            <a:r>
              <a:rPr lang="en-US" dirty="0" smtClean="0"/>
              <a:t>- 1.16 (95% CI: -1.58 - -0.86)</a:t>
            </a:r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 smtClean="0"/>
              <a:t>different </a:t>
            </a:r>
            <a:r>
              <a:rPr lang="en-US" dirty="0" smtClean="0"/>
              <a:t>from -1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7" y="1690688"/>
            <a:ext cx="5221605" cy="4351338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2687255" y="2231868"/>
            <a:ext cx="757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09546" y="2242697"/>
            <a:ext cx="0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2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122" r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34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</a:t>
            </a:r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004" y="3409621"/>
            <a:ext cx="3904995" cy="715089"/>
          </a:xfrm>
          <a:prstGeom prst="round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Slope = </a:t>
            </a:r>
            <a:r>
              <a:rPr lang="en-US" dirty="0" smtClean="0"/>
              <a:t>- 1.16 (95% CI: -1.58 - -0.86)</a:t>
            </a:r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 smtClean="0"/>
              <a:t>different </a:t>
            </a:r>
            <a:r>
              <a:rPr lang="en-US" dirty="0" smtClean="0"/>
              <a:t>from -1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7" y="1690688"/>
            <a:ext cx="5221605" cy="4351338"/>
          </a:xfrm>
        </p:spPr>
      </p:pic>
      <p:sp>
        <p:nvSpPr>
          <p:cNvPr id="9" name="TextBox 8"/>
          <p:cNvSpPr txBox="1"/>
          <p:nvPr/>
        </p:nvSpPr>
        <p:spPr>
          <a:xfrm>
            <a:off x="1048003" y="4614586"/>
            <a:ext cx="3904996" cy="1021556"/>
          </a:xfrm>
          <a:prstGeom prst="round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Nutrient concentrations are going to be key for determining response to warming.</a:t>
            </a:r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687255" y="2231868"/>
            <a:ext cx="757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09546" y="2242697"/>
            <a:ext cx="0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2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122" r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85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Empirically validated some key assumptions of metabolic theory and zero sum dynamics</a:t>
            </a:r>
          </a:p>
          <a:p>
            <a:r>
              <a:rPr lang="en-US" dirty="0" smtClean="0"/>
              <a:t>Can potentially estimate metabolism purely from the size distribution of a plankton community!</a:t>
            </a:r>
          </a:p>
        </p:txBody>
      </p:sp>
    </p:spTree>
    <p:extLst>
      <p:ext uri="{BB962C8B-B14F-4D97-AF65-F5344CB8AC3E}">
        <p14:creationId xmlns:p14="http://schemas.microsoft.com/office/powerpoint/2010/main" val="579586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0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2325239"/>
            <a:ext cx="4217148" cy="2530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7702" y="5009826"/>
            <a:ext cx="4217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Integrates over large areas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Many communities and many different environmental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6" y="2245811"/>
            <a:ext cx="35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</a:t>
            </a:r>
            <a:r>
              <a:rPr lang="en-US" dirty="0" smtClean="0"/>
              <a:t>ost of the open ocean is net heterotrophic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3778" y="2245810"/>
            <a:ext cx="432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</a:t>
            </a:r>
            <a:r>
              <a:rPr lang="en-US" dirty="0" smtClean="0"/>
              <a:t>ost of the open ocean is </a:t>
            </a:r>
            <a:r>
              <a:rPr lang="en-US" smtClean="0"/>
              <a:t>net autotrophic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55" y="2892141"/>
            <a:ext cx="4845623" cy="29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8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44807"/>
            <a:ext cx="1042003" cy="1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44807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87665" y="390525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486650" y="5373518"/>
                <a:ext cx="43910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previously found to be around 0.8 eV for photosynthesis and &gt; 1 for respiration in phytoplankton</a:t>
                </a:r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5373518"/>
                <a:ext cx="439102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1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91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previously found to be around 0.75 in most animals, but around 1 for phytoplankton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50" t="-5660" r="-20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992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50" y="1484461"/>
            <a:ext cx="2705100" cy="35812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previously found to be around 0.75 in most animals, but around 1 for phytoplankton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50" t="-5660" r="-20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4543425" y="3638550"/>
            <a:ext cx="3419475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1322</Words>
  <Application>Microsoft Macintosh PowerPoint</Application>
  <PresentationFormat>Widescreen</PresentationFormat>
  <Paragraphs>255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Cambria Math</vt:lpstr>
      <vt:lpstr>Times New Roman</vt:lpstr>
      <vt:lpstr>Arial</vt:lpstr>
      <vt:lpstr>Office Theme</vt:lpstr>
      <vt:lpstr>Predicting phytoplankton metabolism from the individual size distribution</vt:lpstr>
      <vt:lpstr>Phytoplankton are key for the carbon cycle</vt:lpstr>
      <vt:lpstr>Current measurements of metabolism</vt:lpstr>
      <vt:lpstr>Current measurements of metabolism</vt:lpstr>
      <vt:lpstr>Current measurements of metabolism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Zero-sum dynamics</vt:lpstr>
      <vt:lpstr>Zero-sum dynamics</vt:lpstr>
      <vt:lpstr>Zero-sum dynamics</vt:lpstr>
      <vt:lpstr>Zero-sum dynamics</vt:lpstr>
      <vt:lpstr>Predictions</vt:lpstr>
      <vt:lpstr>Experimental setup</vt:lpstr>
      <vt:lpstr>Experimental setup</vt:lpstr>
      <vt:lpstr>Measurements</vt:lpstr>
      <vt:lpstr>Long-term warming changes communities</vt:lpstr>
      <vt:lpstr>No difference in measured raw metabolism</vt:lpstr>
      <vt:lpstr>Model</vt:lpstr>
      <vt:lpstr>Model predicts size and temperature-dependence</vt:lpstr>
      <vt:lpstr>Model predicts size and temperature-dependence</vt:lpstr>
      <vt:lpstr>Model predicts size and temperature-dependence</vt:lpstr>
      <vt:lpstr>Model predicts size and temperature-dependence</vt:lpstr>
      <vt:lpstr>Model does a pretty good job!</vt:lpstr>
      <vt:lpstr>Paradoxical result?</vt:lpstr>
      <vt:lpstr>Zero-sum dynamics</vt:lpstr>
      <vt:lpstr>Zero-sum dynamics</vt:lpstr>
      <vt:lpstr>Zero-sum dynamics</vt:lpstr>
      <vt:lpstr>Conclusions</vt:lpstr>
      <vt:lpstr>Thanks for listening!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phytoplankton metabolism from the individual size distribution</dc:title>
  <dc:creator>Padfield, Daniel</dc:creator>
  <cp:lastModifiedBy>Padfield, Daniel</cp:lastModifiedBy>
  <cp:revision>36</cp:revision>
  <dcterms:created xsi:type="dcterms:W3CDTF">2017-10-17T13:08:53Z</dcterms:created>
  <dcterms:modified xsi:type="dcterms:W3CDTF">2017-10-21T12:28:32Z</dcterms:modified>
</cp:coreProperties>
</file>